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06" r:id="rId2"/>
    <p:sldId id="256" r:id="rId3"/>
    <p:sldId id="257" r:id="rId4"/>
    <p:sldId id="259" r:id="rId5"/>
    <p:sldId id="299" r:id="rId6"/>
    <p:sldId id="308" r:id="rId7"/>
    <p:sldId id="309" r:id="rId8"/>
    <p:sldId id="307" r:id="rId9"/>
    <p:sldId id="297" r:id="rId10"/>
    <p:sldId id="269" r:id="rId11"/>
    <p:sldId id="283" r:id="rId12"/>
    <p:sldId id="310" r:id="rId13"/>
    <p:sldId id="325" r:id="rId14"/>
    <p:sldId id="268" r:id="rId15"/>
    <p:sldId id="298" r:id="rId16"/>
    <p:sldId id="312" r:id="rId17"/>
    <p:sldId id="291" r:id="rId18"/>
    <p:sldId id="292" r:id="rId19"/>
    <p:sldId id="314" r:id="rId20"/>
    <p:sldId id="275" r:id="rId21"/>
    <p:sldId id="294" r:id="rId22"/>
    <p:sldId id="284" r:id="rId23"/>
    <p:sldId id="293" r:id="rId24"/>
    <p:sldId id="326" r:id="rId25"/>
    <p:sldId id="327" r:id="rId26"/>
    <p:sldId id="274" r:id="rId27"/>
    <p:sldId id="285" r:id="rId28"/>
    <p:sldId id="288" r:id="rId29"/>
    <p:sldId id="324" r:id="rId30"/>
    <p:sldId id="289" r:id="rId31"/>
    <p:sldId id="290" r:id="rId32"/>
    <p:sldId id="279" r:id="rId33"/>
    <p:sldId id="303" r:id="rId34"/>
    <p:sldId id="313" r:id="rId35"/>
    <p:sldId id="318" r:id="rId36"/>
    <p:sldId id="319" r:id="rId37"/>
    <p:sldId id="315" r:id="rId38"/>
    <p:sldId id="317" r:id="rId39"/>
    <p:sldId id="316" r:id="rId40"/>
    <p:sldId id="322" r:id="rId41"/>
    <p:sldId id="320" r:id="rId42"/>
    <p:sldId id="321" r:id="rId43"/>
    <p:sldId id="323" r:id="rId44"/>
    <p:sldId id="330" r:id="rId45"/>
    <p:sldId id="328" r:id="rId46"/>
    <p:sldId id="329" r:id="rId47"/>
    <p:sldId id="305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172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11DAF-09A5-492A-A025-2CB8C082D221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26C5-4920-4FCD-8973-D9EE2F38B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2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FCDE8-F082-4B2E-A65E-8A5217C2962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1834A-CB79-4E3D-8BD4-FA0EA62E3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6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79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6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создании урока в параметрах задается количество групп, на которые делятся учащиеся в рамках этого урока. Материал для групп  можно разделять по содержанию и количеству, уровню сложности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6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34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режиме реального времени педагог видит ответы учащихся и может их оценивать и комментировать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9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8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Учащийся может оформить свой ответ в виде звукового, текстового, графического файла и отправить на проверку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3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44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Ученик может</a:t>
            </a:r>
            <a:r>
              <a:rPr lang="ru-RU" baseline="0" dirty="0" smtClean="0"/>
              <a:t> отправить ответ или файл по домашнему заданию. Педагог  отмечает ответ  текстовым комментарием или может отправить файл ученику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82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7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81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режиме реального времени педагог</a:t>
            </a:r>
            <a:r>
              <a:rPr lang="ru-RU" baseline="0" dirty="0" smtClean="0"/>
              <a:t> может включить</a:t>
            </a:r>
            <a:r>
              <a:rPr lang="ru-RU" dirty="0" smtClean="0"/>
              <a:t> демонстрацию презентации или видеоролика (эти материалы будут доступны ученику так</a:t>
            </a:r>
            <a:r>
              <a:rPr lang="ru-RU" baseline="0" dirty="0" smtClean="0"/>
              <a:t>же по окончании урока</a:t>
            </a:r>
            <a:r>
              <a:rPr lang="en-US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6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проведения урока можно подключить общую для участников доску и вносить записи на неё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76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78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Педагог может поделиться ссылкой на урок с другими учителями,</a:t>
            </a:r>
            <a:r>
              <a:rPr lang="ru-RU" baseline="0" dirty="0" smtClean="0"/>
              <a:t> которые смогут взять урок себе для саморазвития или использовать этот урок совместно с другими учителями. В системе есть возможность импортировать и общий доступ. Автор урока видит, кто использует его урок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23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5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создании урока в настройках нужно указать сервис, который будет использоваться для он-</a:t>
            </a:r>
            <a:r>
              <a:rPr lang="ru-RU" dirty="0" err="1" smtClean="0"/>
              <a:t>лайн</a:t>
            </a:r>
            <a:r>
              <a:rPr lang="ru-RU" dirty="0" smtClean="0"/>
              <a:t> конференций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9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2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 урока может поделиться ссылкой на  запись конференции.  Для этого  нужно нажать кнопку «Просмотр» и  в открывшемся окне браузера скопировать ссылку на запись из адресной строки, затем передать ссылку любым удобным способом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48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81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1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69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0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первоначальном</a:t>
            </a:r>
            <a:r>
              <a:rPr lang="ru-RU" baseline="0" dirty="0" smtClean="0"/>
              <a:t> входе в систему –уроков нет. Все уроки делятся на 2 группы: уроки учителя, как автора; уроки учителя, как участника других уроков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1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добавления урока он отображается в окне системы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6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конструируется педагогом поэтапно, этапы бывают разных типов: текстовое представление материала, просмотр презентации,</a:t>
            </a:r>
            <a:r>
              <a:rPr lang="ru-RU" baseline="0" dirty="0" smtClean="0"/>
              <a:t> опрос/тест, просмотр/прослушивание файла, домашнее задание и др.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7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7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3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1834A-CB79-4E3D-8BD4-FA0EA62E38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7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9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2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1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9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7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82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hyperlink" Target="https://rcito.viro33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246172"/>
                </a:solidFill>
                <a:cs typeface="Arial" panose="020B0604020202020204" pitchFamily="34" charset="0"/>
              </a:rPr>
              <a:t>ЦИФРОВОЙ</a:t>
            </a:r>
            <a:r>
              <a:rPr lang="ru-RU" sz="6000" dirty="0" smtClean="0">
                <a:cs typeface="Arial" panose="020B0604020202020204" pitchFamily="34" charset="0"/>
              </a:rPr>
              <a:t/>
            </a:r>
            <a:br>
              <a:rPr lang="ru-RU" sz="6000" dirty="0" smtClean="0">
                <a:cs typeface="Arial" panose="020B0604020202020204" pitchFamily="34" charset="0"/>
              </a:rPr>
            </a:br>
            <a:r>
              <a:rPr lang="ru-RU" sz="6000" dirty="0" smtClean="0">
                <a:cs typeface="Arial" panose="020B0604020202020204" pitchFamily="34" charset="0"/>
              </a:rPr>
              <a:t>УРОК </a:t>
            </a:r>
            <a:endParaRPr lang="ru-RU" sz="6000" dirty="0">
              <a:cs typeface="Arial" panose="020B0604020202020204" pitchFamily="34" charset="0"/>
            </a:endParaRPr>
          </a:p>
        </p:txBody>
      </p:sp>
      <p:pic>
        <p:nvPicPr>
          <p:cNvPr id="4" name="Google Shape;91;p13" descr="C:\Users\User\Desktop\VIPKRO_lo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355" y="188640"/>
            <a:ext cx="1227137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796136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Васенёва Ольга Владимировна,</a:t>
            </a:r>
            <a:endParaRPr lang="ru-RU" sz="1400" dirty="0"/>
          </a:p>
          <a:p>
            <a:pPr lvl="0">
              <a:buClr>
                <a:schemeClr val="dk1"/>
              </a:buClr>
              <a:buSzPts val="1800"/>
            </a:pPr>
            <a:r>
              <a:rPr lang="ru-RU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методист 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РЦЦТО</a:t>
            </a:r>
            <a:endParaRPr lang="ru-RU" sz="1400" dirty="0"/>
          </a:p>
          <a:p>
            <a:pPr lvl="0">
              <a:buClr>
                <a:schemeClr val="dk1"/>
              </a:buClr>
              <a:buSzPts val="1800"/>
            </a:pPr>
            <a:r>
              <a:rPr lang="en-US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shkola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@obrazovanie33.ru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94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0" y="1304129"/>
            <a:ext cx="2880320" cy="2880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251520" y="2420888"/>
            <a:ext cx="5472608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Данные для входа учащегося на урок  (ссылка,  пригласительный код, логин/пароль) сообщаются  посредством СЭДО, АИС ЭШ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5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Данные для входа в урок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76494" cy="440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Параметры доступа участников к уроку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071442" cy="482453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1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Параметры доступа участников к уроку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 smtClean="0"/>
              <a:t>При </a:t>
            </a:r>
            <a:r>
              <a:rPr lang="ru-RU" sz="2600" dirty="0"/>
              <a:t>подключении </a:t>
            </a:r>
            <a:r>
              <a:rPr lang="ru-RU" sz="2600" dirty="0" smtClean="0"/>
              <a:t>образовательной организации  </a:t>
            </a:r>
            <a:r>
              <a:rPr lang="ru-RU" sz="2600" dirty="0"/>
              <a:t>целиком для работы с системой, может быть проведена загрузка списков </a:t>
            </a:r>
            <a:r>
              <a:rPr lang="ru-RU" sz="2600" dirty="0" smtClean="0"/>
              <a:t>обучающихся. </a:t>
            </a:r>
          </a:p>
          <a:p>
            <a:pPr algn="just"/>
            <a:endParaRPr lang="ru-RU" sz="2600" dirty="0" smtClean="0"/>
          </a:p>
          <a:p>
            <a:pPr algn="just"/>
            <a:r>
              <a:rPr lang="ru-RU" sz="2600" dirty="0" smtClean="0"/>
              <a:t>Учетные </a:t>
            </a:r>
            <a:r>
              <a:rPr lang="ru-RU" sz="2600" dirty="0"/>
              <a:t>записи могут быть централизованно распространены через АИС «Электронная школа». </a:t>
            </a:r>
            <a:endParaRPr lang="ru-RU" sz="2600" dirty="0" smtClean="0"/>
          </a:p>
          <a:p>
            <a:pPr marL="0" indent="0" algn="just">
              <a:buNone/>
            </a:pPr>
            <a:endParaRPr lang="ru-RU" sz="2600" dirty="0"/>
          </a:p>
          <a:p>
            <a:pPr algn="just"/>
            <a:r>
              <a:rPr lang="ru-RU" sz="2600" dirty="0" smtClean="0"/>
              <a:t>Если </a:t>
            </a:r>
            <a:r>
              <a:rPr lang="ru-RU" sz="2600" dirty="0"/>
              <a:t>у всех учащихся уже есть учетные записи, для всех уроков в системе рекомендуется отключить опцию «Разрешить регистрацию новых участников».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3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395536" y="1556792"/>
            <a:ext cx="5472608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 уроком в режиме реального времени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98277"/>
            <a:ext cx="3861048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Управление этапами урока в режиме реального времени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6657975" cy="29718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9027"/>
            <a:ext cx="5130768" cy="274604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Доступность этапов урока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8827"/>
            <a:ext cx="6315422" cy="472101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8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72562" y="1916832"/>
            <a:ext cx="54726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Деление учащихся на группы / Дифференциация  учебного материала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690864" cy="35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Дифференциация материала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219048" cy="6476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283268" y="2492896"/>
            <a:ext cx="5123180" cy="3286125"/>
          </a:xfrm>
          <a:prstGeom prst="rect">
            <a:avLst/>
          </a:prstGeom>
          <a:ln w="31750">
            <a:solidFill>
              <a:schemeClr val="tx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338286"/>
            <a:ext cx="3066009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5061198" cy="302433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20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Распределение на группы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10" y="1600200"/>
            <a:ext cx="6713379" cy="452596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75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403648" y="4365104"/>
            <a:ext cx="6480720" cy="864096"/>
          </a:xfrm>
          <a:prstGeom prst="homePlate">
            <a:avLst/>
          </a:prstGeom>
          <a:solidFill>
            <a:srgbClr val="009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Создание интерактивных уроков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403648" y="5542310"/>
            <a:ext cx="6480720" cy="864096"/>
          </a:xfrm>
          <a:prstGeom prst="homePlate">
            <a:avLst/>
          </a:prstGeom>
          <a:solidFill>
            <a:srgbClr val="009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Проведение уроков в режиме реального времени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5"/>
            <a:ext cx="4438340" cy="266300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00" y="0"/>
            <a:ext cx="2296132" cy="12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882359" cy="3809701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467544" y="1880175"/>
            <a:ext cx="5472608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голосований, тестирования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3284984"/>
            <a:ext cx="4828099" cy="27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Проведение тестирования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82" y="3501008"/>
            <a:ext cx="4672906" cy="2907941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4122059" cy="437291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8554" y="5722615"/>
            <a:ext cx="1786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Экран учителя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2542" y="3009384"/>
            <a:ext cx="1819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Экран ученика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3475584" y="2954101"/>
            <a:ext cx="5544616" cy="1080120"/>
          </a:xfrm>
          <a:prstGeom prst="homePlate">
            <a:avLst/>
          </a:prstGeom>
          <a:effectLst/>
          <a:scene3d>
            <a:camera prst="orthographicFront">
              <a:rot lat="0" lon="212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95936" y="330949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Отправка домашнего задания в виде файлов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7"/>
            <a:ext cx="2866628" cy="28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Загрузка файла домашнего задания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905000"/>
            <a:ext cx="8439150" cy="304800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" y="2240868"/>
            <a:ext cx="3219872" cy="3219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3448526" y="2425189"/>
            <a:ext cx="5616624" cy="10801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36558" y="278058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Осуществление контроля знаний и оценивание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Контроль знаний и оценивание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33" y="1650315"/>
            <a:ext cx="4220587" cy="464820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5464472" cy="3395086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817693" y="5489227"/>
            <a:ext cx="628650" cy="390525"/>
            <a:chOff x="0" y="0"/>
            <a:chExt cx="628650" cy="390525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247650" y="0"/>
              <a:ext cx="381000" cy="9525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>
              <a:off x="0" y="0"/>
              <a:ext cx="247650" cy="39052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2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96" y="2636912"/>
            <a:ext cx="3552394" cy="266429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395536" y="2604265"/>
            <a:ext cx="5472608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Просмотр файлов, презентаций, видеороликов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Просмотр видеороликов, презентаций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155123" cy="3960441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1235"/>
            <a:ext cx="4141925" cy="433159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Возможности системы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 «Цифровой урок»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395536" y="1556792"/>
            <a:ext cx="5472608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Использование общей интерактивной доски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5243836" cy="3610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Определение участников урока в режиме </a:t>
            </a:r>
            <a:r>
              <a:rPr lang="en-US" sz="4000" dirty="0">
                <a:solidFill>
                  <a:srgbClr val="002060"/>
                </a:solidFill>
              </a:rPr>
              <a:t>on-line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715645" cy="431098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104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«Цифровой урок» доступен в ИС «БИПП»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в личном кабинете педагога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32440" cy="432048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«Цифровой урок»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80" y="2492896"/>
            <a:ext cx="5868144" cy="4188039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374376" y="1700808"/>
            <a:ext cx="5472608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Совместное проведение урока учителями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0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Импорт и совместное использование </a:t>
            </a:r>
            <a:r>
              <a:rPr lang="ru-RU" sz="4000" dirty="0" smtClean="0">
                <a:solidFill>
                  <a:srgbClr val="002060"/>
                </a:solidFill>
              </a:rPr>
              <a:t>урока учителями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1700808"/>
            <a:ext cx="6162675" cy="3676650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69" y="3628361"/>
            <a:ext cx="5197731" cy="2824975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Возможности системы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smtClean="0">
                <a:solidFill>
                  <a:srgbClr val="002060"/>
                </a:solidFill>
              </a:rPr>
              <a:t>Цифровой урок»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30542" y="1988840"/>
            <a:ext cx="5544616" cy="9361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Включение в урок </a:t>
            </a:r>
            <a:r>
              <a:rPr lang="en-US" dirty="0" smtClean="0"/>
              <a:t>Web-</a:t>
            </a:r>
            <a:r>
              <a:rPr lang="ru-RU" dirty="0" smtClean="0"/>
              <a:t>конференции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93" y="3140968"/>
            <a:ext cx="4625381" cy="30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Настройка  </a:t>
            </a:r>
            <a:r>
              <a:rPr lang="ru-RU" sz="3200" dirty="0" smtClean="0">
                <a:solidFill>
                  <a:srgbClr val="002060"/>
                </a:solidFill>
              </a:rPr>
              <a:t>видеоконференции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в параметрах урока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71382"/>
            <a:ext cx="5616624" cy="511168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Сервисы </a:t>
            </a:r>
            <a:r>
              <a:rPr lang="ru-RU" sz="3200" dirty="0" smtClean="0">
                <a:solidFill>
                  <a:srgbClr val="002060"/>
                </a:solidFill>
              </a:rPr>
              <a:t>онлайн - конференций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err="1"/>
              <a:t>BigBlueButton</a:t>
            </a:r>
            <a:r>
              <a:rPr lang="en-US" i="1" dirty="0"/>
              <a:t> </a:t>
            </a:r>
            <a:r>
              <a:rPr lang="ru-RU" dirty="0"/>
              <a:t>– сервис конференций с типом </a:t>
            </a:r>
            <a:r>
              <a:rPr lang="ru-RU" dirty="0" err="1"/>
              <a:t>вебинар</a:t>
            </a:r>
            <a:r>
              <a:rPr lang="ru-RU" dirty="0"/>
              <a:t>;  обмен  текстовыми сообщениями происходит через чат, учитель  является модератором конференции, все остальные участники конференции – пользователи с ограниченными правами; поддерживает подключение до 100  участников в рамках одного </a:t>
            </a:r>
            <a:r>
              <a:rPr lang="ru-RU" dirty="0" smtClean="0"/>
              <a:t>урока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en-US" b="1" i="1" dirty="0" err="1"/>
              <a:t>Jitsi</a:t>
            </a:r>
            <a:r>
              <a:rPr lang="en-US" b="1" i="1" dirty="0"/>
              <a:t> Meet</a:t>
            </a:r>
            <a:r>
              <a:rPr lang="ru-RU" dirty="0"/>
              <a:t> – сервис организации конференций,  поддерживающий до 70  участников, в котором все участники имеют равные права и могут влиять на ход конференции (ВНИМАНИЕ: у каждого участника есть возможности  трансляции своего звука и видео, трансляции содержимого своего экрана,  отключения звука другим участникам, удаление участника из </a:t>
            </a:r>
            <a:r>
              <a:rPr lang="ru-RU" dirty="0" smtClean="0"/>
              <a:t>конференции); </a:t>
            </a:r>
            <a:r>
              <a:rPr lang="ru-RU" b="1" i="1" dirty="0"/>
              <a:t>рекомендуется использовать только </a:t>
            </a:r>
            <a:r>
              <a:rPr lang="ru-RU" b="1" i="1" dirty="0" smtClean="0"/>
              <a:t>для </a:t>
            </a:r>
            <a:r>
              <a:rPr lang="ru-RU" b="1" i="1" dirty="0"/>
              <a:t>аудитории, степень доверия к </a:t>
            </a:r>
            <a:r>
              <a:rPr lang="ru-RU" b="1" i="1" dirty="0" smtClean="0"/>
              <a:t>которой высока.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4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Подключение к онлайн-конференции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92888" cy="44644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22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Подключение к онлайн-конференции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672369" cy="381642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7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Интерфейс </a:t>
            </a:r>
            <a:r>
              <a:rPr lang="ru-RU" sz="3600" dirty="0">
                <a:solidFill>
                  <a:srgbClr val="002060"/>
                </a:solidFill>
              </a:rPr>
              <a:t>сервиса </a:t>
            </a:r>
            <a:r>
              <a:rPr lang="ru-RU" sz="3600" dirty="0" smtClean="0">
                <a:solidFill>
                  <a:srgbClr val="002060"/>
                </a:solidFill>
              </a:rPr>
              <a:t>конференций  </a:t>
            </a:r>
            <a:r>
              <a:rPr lang="en-US" sz="3600" dirty="0" err="1" smtClean="0">
                <a:solidFill>
                  <a:srgbClr val="002060"/>
                </a:solidFill>
              </a:rPr>
              <a:t>BigBlueButton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2087"/>
            <a:ext cx="6936432" cy="47752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105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Просмотр записей конференций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14" y="1268760"/>
            <a:ext cx="4996236" cy="392305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91996"/>
            <a:ext cx="6082984" cy="1453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4077072"/>
            <a:ext cx="367308" cy="3226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25144"/>
            <a:ext cx="4263008" cy="195376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17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Интерфейс сервиса </a:t>
            </a:r>
            <a:r>
              <a:rPr lang="ru-RU" sz="3200" dirty="0" smtClean="0">
                <a:solidFill>
                  <a:srgbClr val="002060"/>
                </a:solidFill>
              </a:rPr>
              <a:t>конференций   </a:t>
            </a:r>
            <a:r>
              <a:rPr lang="ru-RU" sz="3200" dirty="0" err="1" smtClean="0">
                <a:solidFill>
                  <a:srgbClr val="002060"/>
                </a:solidFill>
              </a:rPr>
              <a:t>Jitsi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Meet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7167"/>
            <a:ext cx="5023445" cy="340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" y="4869160"/>
            <a:ext cx="818515" cy="744220"/>
          </a:xfrm>
          <a:prstGeom prst="rect">
            <a:avLst/>
          </a:prstGeom>
          <a:noFill/>
        </p:spPr>
      </p:pic>
      <p:sp>
        <p:nvSpPr>
          <p:cNvPr id="19" name="Поле 20"/>
          <p:cNvSpPr txBox="1"/>
          <p:nvPr/>
        </p:nvSpPr>
        <p:spPr>
          <a:xfrm>
            <a:off x="743157" y="5035530"/>
            <a:ext cx="4742180" cy="574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>
                <a:effectLst/>
                <a:ea typeface="Times New Roman"/>
                <a:cs typeface="Times New Roman"/>
              </a:rPr>
              <a:t>Кнопка ЧАТ предназначена для ввода текстовых сообщений</a:t>
            </a:r>
            <a:endParaRPr lang="ru-RU" sz="1100">
              <a:effectLst/>
              <a:latin typeface="Times New Roman"/>
              <a:ea typeface="Times New Roman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" y="5445224"/>
            <a:ext cx="7524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оле 2053"/>
          <p:cNvSpPr txBox="1"/>
          <p:nvPr/>
        </p:nvSpPr>
        <p:spPr>
          <a:xfrm>
            <a:off x="776097" y="5654183"/>
            <a:ext cx="5497195" cy="574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effectLst/>
                <a:ea typeface="Times New Roman"/>
                <a:cs typeface="Times New Roman"/>
              </a:rPr>
              <a:t>Включить демонстрацию рабочего стола участника конференции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7" y="6092289"/>
            <a:ext cx="665480" cy="626745"/>
          </a:xfrm>
          <a:prstGeom prst="rect">
            <a:avLst/>
          </a:prstGeom>
          <a:noFill/>
        </p:spPr>
      </p:pic>
      <p:sp>
        <p:nvSpPr>
          <p:cNvPr id="23" name="Поле 2054"/>
          <p:cNvSpPr txBox="1"/>
          <p:nvPr/>
        </p:nvSpPr>
        <p:spPr>
          <a:xfrm>
            <a:off x="743157" y="6207224"/>
            <a:ext cx="5496560" cy="57404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1200">
                <a:effectLst/>
                <a:ea typeface="Times New Roman"/>
                <a:cs typeface="Times New Roman"/>
              </a:rPr>
              <a:t>Попросить слово для выступления</a:t>
            </a:r>
            <a:endParaRPr lang="ru-RU" sz="11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07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Возможности системы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 «Цифровой урок»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Планировать  </a:t>
            </a:r>
            <a:r>
              <a:rPr lang="ru-RU" dirty="0"/>
              <a:t>дату начала </a:t>
            </a:r>
            <a:r>
              <a:rPr lang="ru-RU" dirty="0" smtClean="0"/>
              <a:t>занятия;</a:t>
            </a:r>
          </a:p>
          <a:p>
            <a:r>
              <a:rPr lang="ru-RU" dirty="0" smtClean="0"/>
              <a:t>Работа с уроком в </a:t>
            </a:r>
            <a:r>
              <a:rPr lang="ru-RU" dirty="0"/>
              <a:t>режиме реального времени </a:t>
            </a:r>
            <a:r>
              <a:rPr lang="ru-RU" dirty="0" smtClean="0"/>
              <a:t>(онлайн) </a:t>
            </a:r>
            <a:r>
              <a:rPr lang="ru-RU" dirty="0"/>
              <a:t>или в любое удобное для ученика </a:t>
            </a:r>
            <a:r>
              <a:rPr lang="ru-RU" dirty="0" smtClean="0"/>
              <a:t>время;</a:t>
            </a:r>
            <a:endParaRPr lang="ru-RU" dirty="0"/>
          </a:p>
          <a:p>
            <a:r>
              <a:rPr lang="ru-RU" dirty="0" smtClean="0"/>
              <a:t>Свободная </a:t>
            </a:r>
            <a:r>
              <a:rPr lang="ru-RU" dirty="0"/>
              <a:t>регистрация — возможность входить учащимся по коду или ссылке и регистрироваться в подсистеме и на урок;</a:t>
            </a:r>
          </a:p>
          <a:p>
            <a:r>
              <a:rPr lang="ru-RU" dirty="0" smtClean="0"/>
              <a:t> </a:t>
            </a:r>
            <a:r>
              <a:rPr lang="ru-RU" dirty="0"/>
              <a:t>Разрешить другим учителям импортировать этот урок — педагогам можно отправить ссылку, по которой после входа в систему можно забрать урок себе для самостоятельного развития;</a:t>
            </a:r>
          </a:p>
          <a:p>
            <a:r>
              <a:rPr lang="ru-RU" dirty="0"/>
              <a:t> </a:t>
            </a:r>
            <a:r>
              <a:rPr lang="ru-RU" dirty="0" smtClean="0"/>
              <a:t>Разрешить </a:t>
            </a:r>
            <a:r>
              <a:rPr lang="ru-RU" dirty="0"/>
              <a:t>другим учителям совместно использовать этот урок — подключение других педагогов к уроку для совместного проведения занятий, включая конференцию и контроль работы обучающихся, </a:t>
            </a:r>
            <a:r>
              <a:rPr lang="ru-RU" dirty="0" smtClean="0"/>
              <a:t>оценивание;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Использовать разделение учащихся на  группы и дозировать разное количество учебного материала для той или иной группы (до 5 групп);</a:t>
            </a:r>
          </a:p>
          <a:p>
            <a:r>
              <a:rPr lang="ru-RU" dirty="0" smtClean="0"/>
              <a:t>Включить в урок  </a:t>
            </a:r>
            <a:r>
              <a:rPr lang="ru-RU" dirty="0" err="1" smtClean="0"/>
              <a:t>Web</a:t>
            </a:r>
            <a:r>
              <a:rPr lang="ru-RU" dirty="0" smtClean="0"/>
              <a:t> - конференцию;</a:t>
            </a:r>
          </a:p>
          <a:p>
            <a:r>
              <a:rPr lang="ru-RU" dirty="0" smtClean="0"/>
              <a:t>Использовать общую интерактивную доску;</a:t>
            </a:r>
          </a:p>
          <a:p>
            <a:r>
              <a:rPr lang="ru-RU" dirty="0" smtClean="0"/>
              <a:t>Осуществлять контроль знаний и тестирование в режиме онлайн;</a:t>
            </a:r>
          </a:p>
          <a:p>
            <a:r>
              <a:rPr lang="ru-RU" dirty="0" smtClean="0"/>
              <a:t>Просматривать презентации, видеоролики, загруженные педагогом;</a:t>
            </a:r>
          </a:p>
          <a:p>
            <a:r>
              <a:rPr lang="ru-RU" dirty="0" smtClean="0"/>
              <a:t>Отправить файл с домашним заданием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Демонстрация рабочего стола участника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9" y="1268760"/>
            <a:ext cx="7992888" cy="4946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04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Запись конференции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95232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3284984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Педагог </a:t>
            </a:r>
            <a:r>
              <a:rPr lang="ru-RU" dirty="0"/>
              <a:t>может вести запись онлайн-конференции  с возможностью сохранять уроки с использованием сервиса </a:t>
            </a:r>
            <a:r>
              <a:rPr lang="en-US" dirty="0"/>
              <a:t>D</a:t>
            </a:r>
            <a:r>
              <a:rPr lang="ru-RU" dirty="0" err="1"/>
              <a:t>ropbox</a:t>
            </a:r>
            <a:r>
              <a:rPr lang="ru-RU" dirty="0"/>
              <a:t> (позволяет размещать файлы на </a:t>
            </a:r>
            <a:r>
              <a:rPr lang="ru-RU" dirty="0" smtClean="0"/>
              <a:t> удаленных серверах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68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Запись конференции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700808"/>
            <a:ext cx="5040560" cy="2764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/>
              <a:t>    Сервис </a:t>
            </a:r>
            <a:r>
              <a:rPr lang="en-US" sz="1900" dirty="0"/>
              <a:t>D</a:t>
            </a:r>
            <a:r>
              <a:rPr lang="ru-RU" sz="1900" dirty="0" err="1"/>
              <a:t>ropboх</a:t>
            </a:r>
            <a:r>
              <a:rPr lang="ru-RU" sz="1900" dirty="0"/>
              <a:t> требует предварительной регистрации пользователя. При   </a:t>
            </a:r>
            <a:r>
              <a:rPr lang="ru-RU" sz="1900" dirty="0" smtClean="0"/>
              <a:t>установке </a:t>
            </a:r>
            <a:r>
              <a:rPr lang="ru-RU" sz="1900" dirty="0"/>
              <a:t>приложения на компьютере  будет создана папка </a:t>
            </a:r>
            <a:r>
              <a:rPr lang="en-US" sz="1900" dirty="0"/>
              <a:t>D</a:t>
            </a:r>
            <a:r>
              <a:rPr lang="ru-RU" sz="1900" dirty="0" err="1"/>
              <a:t>ropboх</a:t>
            </a:r>
            <a:r>
              <a:rPr lang="ru-RU" sz="1900" dirty="0"/>
              <a:t>, в которую будут помещаться записи </a:t>
            </a:r>
            <a:r>
              <a:rPr lang="ru-RU" sz="1900" dirty="0" smtClean="0"/>
              <a:t>конференций</a:t>
            </a:r>
            <a:endParaRPr lang="ru-RU" sz="30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9" y="1196752"/>
            <a:ext cx="3168961" cy="3600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47864" y="3717032"/>
            <a:ext cx="4377055" cy="2438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22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Действия с записями конференций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9040"/>
            <a:ext cx="6696744" cy="263054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608151" y="1412776"/>
            <a:ext cx="63577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После выхода педагога из конференции запись конференции автоматически преобразуется в видеофайл.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Записи </a:t>
            </a:r>
            <a:r>
              <a:rPr lang="ru-RU" dirty="0"/>
              <a:t>конференций будут помещаться системой в  специальную </a:t>
            </a:r>
            <a:r>
              <a:rPr lang="ru-RU" dirty="0" smtClean="0"/>
              <a:t>папку на компьютере.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Записи  конференций можно просматривать, копировать, удалять, переименовывать  и </a:t>
            </a:r>
            <a:r>
              <a:rPr lang="ru-RU" dirty="0" smtClean="0"/>
              <a:t> др.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279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«Цифровой урок» доступен в ИС «БИПП»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в личном кабинете педагога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32440" cy="432048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Банк инновационных педагогических </a:t>
            </a:r>
            <a:r>
              <a:rPr lang="ru-RU" sz="3200" dirty="0" smtClean="0">
                <a:solidFill>
                  <a:srgbClr val="002060"/>
                </a:solidFill>
              </a:rPr>
              <a:t>практик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https://</a:t>
            </a:r>
            <a:r>
              <a:rPr lang="ru-RU" sz="3200" dirty="0">
                <a:solidFill>
                  <a:srgbClr val="002060"/>
                </a:solidFill>
              </a:rPr>
              <a:t>педагог.образование33.рф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9318"/>
            <a:ext cx="7776864" cy="532265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66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Регистрация в БИПП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https</a:t>
            </a:r>
            <a:r>
              <a:rPr lang="en-US" sz="4000" dirty="0">
                <a:solidFill>
                  <a:srgbClr val="002060"/>
                </a:solidFill>
              </a:rPr>
              <a:t>://</a:t>
            </a:r>
            <a:r>
              <a:rPr lang="ru-RU" sz="4000" dirty="0">
                <a:solidFill>
                  <a:srgbClr val="002060"/>
                </a:solidFill>
              </a:rPr>
              <a:t>педагог.образование33.рф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" y="1465097"/>
            <a:ext cx="6482179" cy="33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85" y="2204864"/>
            <a:ext cx="34332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5796136" y="486916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4208" y="4715562"/>
            <a:ext cx="263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ф</a:t>
            </a:r>
            <a:r>
              <a:rPr lang="ru-RU" sz="1400" dirty="0" smtClean="0">
                <a:solidFill>
                  <a:srgbClr val="FF0000"/>
                </a:solidFill>
              </a:rPr>
              <a:t>ормат ввода СНИЛС: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012-345-678  99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876256" y="2564904"/>
            <a:ext cx="886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83968" y="429309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1340768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355976" y="1502786"/>
            <a:ext cx="1656184" cy="2520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894577" y="2564904"/>
            <a:ext cx="1513627" cy="15481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21983"/>
            <a:ext cx="3197411" cy="317276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Инструкции и руководства пользователей ИС «Цифровой урок»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://rcito.viro33.ru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6" y="2599102"/>
            <a:ext cx="5349308" cy="209668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39752" y="2852936"/>
            <a:ext cx="12961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53933" y="5517232"/>
            <a:ext cx="29377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24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Интерфейс системы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«Цифровой урок»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9750"/>
            <a:ext cx="6931669" cy="385149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32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Задание параметров урока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945" y="1412776"/>
            <a:ext cx="4973841" cy="5180831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1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Действия с уроком в системе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885825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Создание структуры урока</a:t>
            </a:r>
          </a:p>
        </p:txBody>
      </p:sp>
      <p:pic>
        <p:nvPicPr>
          <p:cNvPr id="5" name="Picture 8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9512" y="1628800"/>
            <a:ext cx="5516245" cy="184658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61" y="3573016"/>
            <a:ext cx="6096000" cy="28003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90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Этапы   урока в системе</a:t>
            </a:r>
            <a:endParaRPr lang="ru-RU" sz="4000" dirty="0">
              <a:solidFill>
                <a:srgbClr val="00206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5536" y="2492896"/>
            <a:ext cx="8374249" cy="4176464"/>
            <a:chOff x="323528" y="1700808"/>
            <a:chExt cx="8374249" cy="41764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00808"/>
              <a:ext cx="8374249" cy="417646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93" y="1701822"/>
              <a:ext cx="221932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26001" y="1196752"/>
            <a:ext cx="8343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Урок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состоит из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этапов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Педагог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самостоятельно конструирует урок из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этапов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Для  групп учащихся можно задавать альтернативные этапы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урока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6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859</Words>
  <Application>Microsoft Office PowerPoint</Application>
  <PresentationFormat>Экран (4:3)</PresentationFormat>
  <Paragraphs>141</Paragraphs>
  <Slides>47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ЦИФРОВОЙ УРОК </vt:lpstr>
      <vt:lpstr> </vt:lpstr>
      <vt:lpstr>«Цифровой урок» доступен в ИС «БИПП» в личном кабинете педагога</vt:lpstr>
      <vt:lpstr>Возможности системы  «Цифровой урок»</vt:lpstr>
      <vt:lpstr>Интерфейс системы  «Цифровой урок»</vt:lpstr>
      <vt:lpstr>Задание параметров урока</vt:lpstr>
      <vt:lpstr>Действия с уроком в системе</vt:lpstr>
      <vt:lpstr>Создание структуры урока</vt:lpstr>
      <vt:lpstr>Этапы   урока в системе</vt:lpstr>
      <vt:lpstr>Возможности системы  «Цифровой урок»</vt:lpstr>
      <vt:lpstr>Данные для входа в урок</vt:lpstr>
      <vt:lpstr>Параметры доступа участников к уроку</vt:lpstr>
      <vt:lpstr>Параметры доступа участников к уроку</vt:lpstr>
      <vt:lpstr>Возможности системы  «Цифровой урок»</vt:lpstr>
      <vt:lpstr>Управление этапами урока в режиме реального времени</vt:lpstr>
      <vt:lpstr>Доступность этапов урока </vt:lpstr>
      <vt:lpstr>Возможности системы  «Цифровой урок»</vt:lpstr>
      <vt:lpstr>Дифференциация материала</vt:lpstr>
      <vt:lpstr>Распределение на группы</vt:lpstr>
      <vt:lpstr>Возможности системы  «Цифровой урок»</vt:lpstr>
      <vt:lpstr>Проведение тестирования</vt:lpstr>
      <vt:lpstr>Возможности системы  «Цифровой урок»</vt:lpstr>
      <vt:lpstr>Загрузка файла домашнего задания</vt:lpstr>
      <vt:lpstr>Возможности системы  «Цифровой урок»</vt:lpstr>
      <vt:lpstr>Контроль знаний и оценивание</vt:lpstr>
      <vt:lpstr>Возможности системы  «Цифровой урок»</vt:lpstr>
      <vt:lpstr>Просмотр видеороликов, презентаций</vt:lpstr>
      <vt:lpstr>Возможности системы  «Цифровой урок»</vt:lpstr>
      <vt:lpstr>Определение участников урока в режиме on-line</vt:lpstr>
      <vt:lpstr>Возможности системы  «Цифровой урок»</vt:lpstr>
      <vt:lpstr>Импорт и совместное использование урока учителями</vt:lpstr>
      <vt:lpstr>Возможности системы  «Цифровой урок»</vt:lpstr>
      <vt:lpstr>Настройка  видеоконференции  в параметрах урока</vt:lpstr>
      <vt:lpstr>Сервисы онлайн - конференций</vt:lpstr>
      <vt:lpstr>Подключение к онлайн-конференции</vt:lpstr>
      <vt:lpstr>Подключение к онлайн-конференции</vt:lpstr>
      <vt:lpstr> Интерфейс сервиса конференций  BigBlueButton</vt:lpstr>
      <vt:lpstr>Просмотр записей конференций</vt:lpstr>
      <vt:lpstr>Интерфейс сервиса конференций   Jitsi Meet </vt:lpstr>
      <vt:lpstr>Демонстрация рабочего стола участника</vt:lpstr>
      <vt:lpstr>Запись конференции</vt:lpstr>
      <vt:lpstr>Запись конференции</vt:lpstr>
      <vt:lpstr>Действия с записями конференций</vt:lpstr>
      <vt:lpstr>«Цифровой урок» доступен в ИС «БИПП» в личном кабинете педагога</vt:lpstr>
      <vt:lpstr>Банк инновационных педагогических практик https://педагог.образование33.рф</vt:lpstr>
      <vt:lpstr>Регистрация в БИПП https://педагог.образование33.рф</vt:lpstr>
      <vt:lpstr>Инструкции и руководства пользователей ИС «Цифровой урок»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rcito_user</dc:creator>
  <cp:lastModifiedBy>rcito_user</cp:lastModifiedBy>
  <cp:revision>130</cp:revision>
  <dcterms:created xsi:type="dcterms:W3CDTF">2020-08-13T07:22:32Z</dcterms:created>
  <dcterms:modified xsi:type="dcterms:W3CDTF">2020-11-23T11:13:42Z</dcterms:modified>
</cp:coreProperties>
</file>